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9" r:id="rId26"/>
    <p:sldId id="355" r:id="rId27"/>
    <p:sldId id="356"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76463" autoAdjust="0"/>
  </p:normalViewPr>
  <p:slideViewPr>
    <p:cSldViewPr snapToGrid="0">
      <p:cViewPr varScale="1">
        <p:scale>
          <a:sx n="83" d="100"/>
          <a:sy n="83" d="100"/>
        </p:scale>
        <p:origin x="750" y="84"/>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arketplace?query=Azure&amp;type=acti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t>
            </a:r>
            <a:r>
              <a:rPr lang="en-US" sz="1200" b="0" kern="1200" dirty="0">
                <a:solidFill>
                  <a:schemeClr val="tx1"/>
                </a:solidFill>
                <a:effectLst/>
                <a:latin typeface="+mn-lt"/>
                <a:ea typeface="+mn-ea"/>
                <a:cs typeface="+mn-cs"/>
              </a:rPr>
              <a:t>Azure Synapse Analytics</a:t>
            </a:r>
            <a:r>
              <a:rPr lang="en-US" b="0" i="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D4D4D4"/>
                </a:solidFill>
                <a:effectLst/>
                <a:latin typeface="Consolas" panose="020B0609020204030204" pitchFamily="49" charset="0"/>
              </a:rPr>
              <a:t>*Automated deployment*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1. </a:t>
            </a:r>
            <a:r>
              <a:rPr lang="en-US" b="1" dirty="0">
                <a:solidFill>
                  <a:srgbClr val="D4D4D4"/>
                </a:solidFill>
                <a:effectLst/>
                <a:latin typeface="Consolas" panose="020B0609020204030204" pitchFamily="49" charset="0"/>
              </a:rPr>
              <a:t>How would you recommend Contoso implement their automated deployments?</a:t>
            </a:r>
          </a:p>
          <a:p>
            <a:r>
              <a:rPr lang="en-US" b="0" dirty="0">
                <a:solidFill>
                  <a:srgbClr val="D4D4D4"/>
                </a:solidFill>
                <a:effectLst/>
                <a:latin typeface="Consolas" panose="020B0609020204030204" pitchFamily="49"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could use GitHub Actions to deploy code into Azure. GitHub Actions can authenticate to Azure via a Service Principal established in Active Directory, or via a Publish Profile downloaded from the Azure portal; both of which are stored in repository secrets so they are not visible or checked into source control. Multiple GitHub Actions are available in the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GitHub Actions Marketplace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aid in implementing automated releases. For Contoso, they are interested in releasing web application and Azure Function applications, both of which are available in the marketplace.</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2.</a:t>
            </a:r>
            <a:r>
              <a:rPr lang="en-US" b="1" dirty="0">
                <a:solidFill>
                  <a:srgbClr val="D4D4D4"/>
                </a:solidFill>
                <a:effectLst/>
                <a:latin typeface="Consolas" panose="020B0609020204030204" pitchFamily="49" charset="0"/>
              </a:rPr>
              <a:t> How would Contoso implement the trigger for the automated deployment?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GitHub Actions are workflows defined using structured YML (pronounced YAML) files. In the workflow definition, Contoso can trigger their deployment workflow on </a:t>
            </a:r>
            <a:r>
              <a:rPr lang="en-US" b="1" dirty="0">
                <a:solidFill>
                  <a:srgbClr val="569CD6"/>
                </a:solidFill>
                <a:effectLst/>
                <a:latin typeface="Consolas" panose="020B0609020204030204" pitchFamily="49" charset="0"/>
              </a:rPr>
              <a:t>push</a:t>
            </a:r>
            <a:r>
              <a:rPr lang="en-US" b="0" dirty="0">
                <a:solidFill>
                  <a:srgbClr val="D4D4D4"/>
                </a:solidFill>
                <a:effectLst/>
                <a:latin typeface="Consolas" panose="020B0609020204030204" pitchFamily="49" charset="0"/>
              </a:rPr>
              <a:t> filtered by the </a:t>
            </a:r>
            <a:r>
              <a:rPr lang="en-US" b="1" dirty="0">
                <a:solidFill>
                  <a:srgbClr val="569CD6"/>
                </a:solidFill>
                <a:effectLst/>
                <a:latin typeface="Consolas" panose="020B0609020204030204" pitchFamily="49" charset="0"/>
              </a:rPr>
              <a:t>master</a:t>
            </a:r>
            <a:r>
              <a:rPr lang="en-US" b="0" dirty="0">
                <a:solidFill>
                  <a:srgbClr val="D4D4D4"/>
                </a:solidFill>
                <a:effectLst/>
                <a:latin typeface="Consolas" panose="020B0609020204030204" pitchFamily="49" charset="0"/>
              </a:rPr>
              <a:t> branch. Defined this way, the workflow will execute every time code is checked in to the master branch, including when a pull request is merged (the merge is considered a push of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952140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must</a:t>
            </a:r>
            <a:r>
              <a:rPr lang="en-US" b="1" i="1" baseline="0" dirty="0"/>
              <a:t> </a:t>
            </a:r>
            <a:r>
              <a:rPr lang="en-US" b="1" i="1" dirty="0"/>
              <a:t>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Synapse Analytics?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11/4/2021 4:20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Core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r>
              <a:rPr lang="en-US" dirty="0"/>
              <a:t>Automated deployments of their application code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must store all our data in Azure Storage first before we can pause the instances and risk losing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know it's possible to use Azure SQL Database as our data warehouse. What should we consider when deciding between this and </a:t>
            </a:r>
            <a:r>
              <a:rPr lang="en-US" sz="1200" b="0" kern="1200" dirty="0">
                <a:solidFill>
                  <a:schemeClr val="tx1"/>
                </a:solidFill>
                <a:effectLst/>
                <a:latin typeface="+mn-lt"/>
                <a:ea typeface="+mn-ea"/>
                <a:cs typeface="+mn-cs"/>
              </a:rPr>
              <a:t>Azure Synapse Analytics</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sv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3132897197"/>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63198"/>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group is the Microsoft team and the other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Switch roles and repeat Steps 2-6.</a:t>
            </a: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4E6D2F48-9FE4-F542-8C79-4687A0BF93A0}"/>
              </a:ext>
            </a:extLst>
          </p:cNvPr>
          <p:cNvPicPr>
            <a:picLocks noChangeAspect="1"/>
          </p:cNvPicPr>
          <p:nvPr/>
        </p:nvPicPr>
        <p:blipFill>
          <a:blip r:embed="rId3"/>
          <a:stretch>
            <a:fillRect/>
          </a:stretch>
        </p:blipFill>
        <p:spPr>
          <a:xfrm>
            <a:off x="675979" y="1065079"/>
            <a:ext cx="10840041" cy="5668824"/>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4727448"/>
          </a:xfrm>
          <a:prstGeom prst="rect">
            <a:avLst/>
          </a:prstGeom>
          <a:noFill/>
        </p:spPr>
        <p:txBody>
          <a:bodyPr wrap="square" lIns="182880" tIns="146304" rIns="182880" bIns="146304" rtlCol="0">
            <a:spAutoFit/>
          </a:bodyPr>
          <a:lstStyle/>
          <a:p>
            <a:r>
              <a:rPr lang="en-US" sz="2400" dirty="0"/>
              <a:t>In the whiteboard design session, you will work in groups to design a solution to modernize CSLA's e-commerce and back-end services while maintaining existing PCI compliance. To ensure compliance, you will ensure data privacy and protection across all aspects of the system, in transit and at rest. The goal is to use Azure PaaS services for the public-facing and back-end websites, while providing a way for the on-premises components to securely communicate with these services. You will also design fault-tolerance and a regional failover plan of the Azure components.</a:t>
            </a:r>
          </a:p>
          <a:p>
            <a:endParaRPr lang="en-US" sz="2400" dirty="0"/>
          </a:p>
          <a:p>
            <a:r>
              <a:rPr lang="en-US" sz="2400"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- 9</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
        <p:nvSpPr>
          <p:cNvPr id="4" name="TextBox 3">
            <a:extLst>
              <a:ext uri="{FF2B5EF4-FFF2-40B4-BE49-F238E27FC236}">
                <a16:creationId xmlns:a16="http://schemas.microsoft.com/office/drawing/2014/main" id="{B7A6882E-C652-374F-88C2-5A5F5E95E808}"/>
              </a:ext>
            </a:extLst>
          </p:cNvPr>
          <p:cNvSpPr txBox="1"/>
          <p:nvPr/>
        </p:nvSpPr>
        <p:spPr>
          <a:xfrm>
            <a:off x="8412479" y="4735286"/>
            <a:ext cx="3367268" cy="627864"/>
          </a:xfrm>
          <a:prstGeom prst="rect">
            <a:avLst/>
          </a:prstGeom>
          <a:solidFill>
            <a:srgbClr val="0178D7"/>
          </a:solid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Synapse Analytics</a:t>
            </a:r>
          </a:p>
        </p:txBody>
      </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90829E3-281E-46B9-956A-B630790A481A}"/>
              </a:ext>
              <a:ext uri="{C183D7F6-B498-43B3-948B-1728B52AA6E4}">
                <adec:decorative xmlns:adec="http://schemas.microsoft.com/office/drawing/2017/decorative" val="1"/>
              </a:ext>
            </a:extLst>
          </p:cNvPr>
          <p:cNvSpPr/>
          <p:nvPr/>
        </p:nvSpPr>
        <p:spPr bwMode="auto">
          <a:xfrm>
            <a:off x="385590" y="1994053"/>
            <a:ext cx="11655840" cy="3866920"/>
          </a:xfrm>
          <a:prstGeom prst="roundRect">
            <a:avLst/>
          </a:prstGeom>
          <a:solidFill>
            <a:schemeClr val="tx1"/>
          </a:solid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- 10</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Automated Deployments</a:t>
            </a:r>
          </a:p>
        </p:txBody>
      </p:sp>
      <p:pic>
        <p:nvPicPr>
          <p:cNvPr id="6" name="Picture 5">
            <a:extLst>
              <a:ext uri="{FF2B5EF4-FFF2-40B4-BE49-F238E27FC236}">
                <a16:creationId xmlns:a16="http://schemas.microsoft.com/office/drawing/2014/main" id="{C3710093-BD29-4A7A-AE0C-10C5F808475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3405" y="3059016"/>
            <a:ext cx="1614955" cy="1614955"/>
          </a:xfrm>
          <a:prstGeom prst="rect">
            <a:avLst/>
          </a:prstGeom>
        </p:spPr>
      </p:pic>
      <p:pic>
        <p:nvPicPr>
          <p:cNvPr id="15" name="Picture 14">
            <a:extLst>
              <a:ext uri="{FF2B5EF4-FFF2-40B4-BE49-F238E27FC236}">
                <a16:creationId xmlns:a16="http://schemas.microsoft.com/office/drawing/2014/main" id="{F15A62CD-D3B7-4A5E-B0E7-89BD50F860A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5456" y="2596756"/>
            <a:ext cx="460591" cy="457200"/>
          </a:xfrm>
          <a:prstGeom prst="rect">
            <a:avLst/>
          </a:prstGeom>
        </p:spPr>
      </p:pic>
      <p:sp>
        <p:nvSpPr>
          <p:cNvPr id="16" name="TextBox 120">
            <a:extLst>
              <a:ext uri="{FF2B5EF4-FFF2-40B4-BE49-F238E27FC236}">
                <a16:creationId xmlns:a16="http://schemas.microsoft.com/office/drawing/2014/main" id="{18CD5608-4AB2-4B1C-9369-A4851319A0CE}"/>
              </a:ext>
            </a:extLst>
          </p:cNvPr>
          <p:cNvSpPr txBox="1"/>
          <p:nvPr/>
        </p:nvSpPr>
        <p:spPr>
          <a:xfrm>
            <a:off x="899886" y="4683793"/>
            <a:ext cx="3998474" cy="593287"/>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Code changes are pushed (or merged) into the master branch</a:t>
            </a:r>
          </a:p>
          <a:p>
            <a:endParaRPr lang="en-US" sz="1200" dirty="0">
              <a:solidFill>
                <a:schemeClr val="accent2"/>
              </a:solidFill>
              <a:latin typeface="Calibri"/>
              <a:ea typeface="Segoe UI" pitchFamily="34" charset="0"/>
              <a:cs typeface="Calibri"/>
            </a:endParaRPr>
          </a:p>
        </p:txBody>
      </p:sp>
      <p:pic>
        <p:nvPicPr>
          <p:cNvPr id="17" name="Picture 16">
            <a:extLst>
              <a:ext uri="{FF2B5EF4-FFF2-40B4-BE49-F238E27FC236}">
                <a16:creationId xmlns:a16="http://schemas.microsoft.com/office/drawing/2014/main" id="{E3732F56-1F28-4C1B-830B-938550765E5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8842" y="3200400"/>
            <a:ext cx="460591" cy="457200"/>
          </a:xfrm>
          <a:prstGeom prst="rect">
            <a:avLst/>
          </a:prstGeom>
        </p:spPr>
      </p:pic>
      <p:sp>
        <p:nvSpPr>
          <p:cNvPr id="18" name="TextBox 175">
            <a:extLst>
              <a:ext uri="{FF2B5EF4-FFF2-40B4-BE49-F238E27FC236}">
                <a16:creationId xmlns:a16="http://schemas.microsoft.com/office/drawing/2014/main" id="{69D9D024-19EF-4F97-8AB9-CC84B255FB8E}"/>
              </a:ext>
              <a:ext uri="{C183D7F6-B498-43B3-948B-1728B52AA6E4}">
                <adec:decorative xmlns:adec="http://schemas.microsoft.com/office/drawing/2017/decorative" val="1"/>
              </a:ext>
            </a:extLst>
          </p:cNvPr>
          <p:cNvSpPr txBox="1"/>
          <p:nvPr/>
        </p:nvSpPr>
        <p:spPr>
          <a:xfrm>
            <a:off x="9197957" y="3128349"/>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Call Center Website</a:t>
            </a:r>
          </a:p>
          <a:p>
            <a:r>
              <a:rPr lang="en-US" sz="1200" dirty="0">
                <a:solidFill>
                  <a:schemeClr val="accent2"/>
                </a:solidFill>
                <a:latin typeface="Calibri"/>
                <a:ea typeface="Segoe UI" pitchFamily="34" charset="0"/>
                <a:cs typeface="Calibri"/>
              </a:rPr>
              <a:t>Web App</a:t>
            </a:r>
          </a:p>
          <a:p>
            <a:endParaRPr lang="en-US" sz="1200" dirty="0">
              <a:solidFill>
                <a:schemeClr val="accent2"/>
              </a:solidFill>
              <a:latin typeface="Calibri"/>
              <a:ea typeface="Segoe UI" pitchFamily="34" charset="0"/>
              <a:cs typeface="Calibri"/>
            </a:endParaRPr>
          </a:p>
        </p:txBody>
      </p:sp>
      <p:sp>
        <p:nvSpPr>
          <p:cNvPr id="19" name="TextBox 67">
            <a:extLst>
              <a:ext uri="{FF2B5EF4-FFF2-40B4-BE49-F238E27FC236}">
                <a16:creationId xmlns:a16="http://schemas.microsoft.com/office/drawing/2014/main" id="{8354EED9-467C-4A51-9AC8-E4CAB6FF6FA9}"/>
              </a:ext>
              <a:ext uri="{C183D7F6-B498-43B3-948B-1728B52AA6E4}">
                <adec:decorative xmlns:adec="http://schemas.microsoft.com/office/drawing/2017/decorative" val="1"/>
              </a:ext>
            </a:extLst>
          </p:cNvPr>
          <p:cNvSpPr txBox="1"/>
          <p:nvPr/>
        </p:nvSpPr>
        <p:spPr>
          <a:xfrm>
            <a:off x="9185304" y="3735401"/>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Offers Service</a:t>
            </a:r>
          </a:p>
          <a:p>
            <a:r>
              <a:rPr lang="en-US" sz="1200" dirty="0">
                <a:solidFill>
                  <a:schemeClr val="accent2"/>
                </a:solidFill>
                <a:latin typeface="Calibri"/>
                <a:ea typeface="Segoe UI" pitchFamily="34" charset="0"/>
                <a:cs typeface="Calibri"/>
              </a:rPr>
              <a:t>API App</a:t>
            </a:r>
          </a:p>
          <a:p>
            <a:endParaRPr lang="en-US" sz="1200" dirty="0">
              <a:solidFill>
                <a:schemeClr val="accent2"/>
              </a:solidFill>
              <a:latin typeface="Calibri"/>
              <a:ea typeface="Segoe UI" pitchFamily="34" charset="0"/>
              <a:cs typeface="Calibri"/>
            </a:endParaRPr>
          </a:p>
        </p:txBody>
      </p:sp>
      <p:pic>
        <p:nvPicPr>
          <p:cNvPr id="20" name="Picture 19">
            <a:extLst>
              <a:ext uri="{FF2B5EF4-FFF2-40B4-BE49-F238E27FC236}">
                <a16:creationId xmlns:a16="http://schemas.microsoft.com/office/drawing/2014/main" id="{2331FC96-CE9B-4882-B209-66D457DBBB5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6682" y="3821242"/>
            <a:ext cx="485286" cy="481713"/>
          </a:xfrm>
          <a:prstGeom prst="rect">
            <a:avLst/>
          </a:prstGeom>
        </p:spPr>
      </p:pic>
      <p:pic>
        <p:nvPicPr>
          <p:cNvPr id="21" name="Picture 20">
            <a:extLst>
              <a:ext uri="{FF2B5EF4-FFF2-40B4-BE49-F238E27FC236}">
                <a16:creationId xmlns:a16="http://schemas.microsoft.com/office/drawing/2014/main" id="{FB3A8A8E-9CCA-4677-BAC1-5E8A31FCBDFD}"/>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6682" y="4424886"/>
            <a:ext cx="485286" cy="481713"/>
          </a:xfrm>
          <a:prstGeom prst="rect">
            <a:avLst/>
          </a:prstGeom>
        </p:spPr>
      </p:pic>
      <p:sp>
        <p:nvSpPr>
          <p:cNvPr id="22" name="TextBox 67">
            <a:extLst>
              <a:ext uri="{FF2B5EF4-FFF2-40B4-BE49-F238E27FC236}">
                <a16:creationId xmlns:a16="http://schemas.microsoft.com/office/drawing/2014/main" id="{5D4A0F4B-5A89-416E-9CA2-F0A2281C537A}"/>
              </a:ext>
              <a:ext uri="{C183D7F6-B498-43B3-948B-1728B52AA6E4}">
                <adec:decorative xmlns:adec="http://schemas.microsoft.com/office/drawing/2017/decorative" val="1"/>
              </a:ext>
            </a:extLst>
          </p:cNvPr>
          <p:cNvSpPr txBox="1"/>
          <p:nvPr/>
        </p:nvSpPr>
        <p:spPr>
          <a:xfrm>
            <a:off x="9184570" y="4337676"/>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Payments Service</a:t>
            </a:r>
          </a:p>
          <a:p>
            <a:r>
              <a:rPr lang="en-US" sz="1200" dirty="0">
                <a:solidFill>
                  <a:schemeClr val="accent2"/>
                </a:solidFill>
                <a:latin typeface="Calibri"/>
                <a:ea typeface="Segoe UI" pitchFamily="34" charset="0"/>
                <a:cs typeface="Calibri"/>
              </a:rPr>
              <a:t>API App</a:t>
            </a:r>
          </a:p>
          <a:p>
            <a:endParaRPr lang="en-US" sz="1200" dirty="0">
              <a:solidFill>
                <a:schemeClr val="accent2"/>
              </a:solidFill>
              <a:latin typeface="Calibri"/>
              <a:ea typeface="Segoe UI" pitchFamily="34" charset="0"/>
              <a:cs typeface="Calibri"/>
            </a:endParaRPr>
          </a:p>
        </p:txBody>
      </p:sp>
      <p:grpSp>
        <p:nvGrpSpPr>
          <p:cNvPr id="23" name="Group 22">
            <a:extLst>
              <a:ext uri="{FF2B5EF4-FFF2-40B4-BE49-F238E27FC236}">
                <a16:creationId xmlns:a16="http://schemas.microsoft.com/office/drawing/2014/main" id="{8399E207-3845-4925-AC95-5AC167F89483}"/>
              </a:ext>
              <a:ext uri="{C183D7F6-B498-43B3-948B-1728B52AA6E4}">
                <adec:decorative xmlns:adec="http://schemas.microsoft.com/office/drawing/2017/decorative" val="1"/>
              </a:ext>
            </a:extLst>
          </p:cNvPr>
          <p:cNvGrpSpPr/>
          <p:nvPr/>
        </p:nvGrpSpPr>
        <p:grpSpPr>
          <a:xfrm>
            <a:off x="8273668" y="5035771"/>
            <a:ext cx="1094749" cy="686917"/>
            <a:chOff x="4016540" y="5460146"/>
            <a:chExt cx="904198" cy="537003"/>
          </a:xfrm>
        </p:grpSpPr>
        <p:pic>
          <p:nvPicPr>
            <p:cNvPr id="24" name="Picture 23">
              <a:extLst>
                <a:ext uri="{FF2B5EF4-FFF2-40B4-BE49-F238E27FC236}">
                  <a16:creationId xmlns:a16="http://schemas.microsoft.com/office/drawing/2014/main" id="{A33ED48C-60E6-48C6-824A-810925E971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6689" y="5460146"/>
              <a:ext cx="390697" cy="390697"/>
            </a:xfrm>
            <a:prstGeom prst="rect">
              <a:avLst/>
            </a:prstGeom>
          </p:spPr>
        </p:pic>
        <p:sp>
          <p:nvSpPr>
            <p:cNvPr id="25" name="TextBox 85">
              <a:extLst>
                <a:ext uri="{FF2B5EF4-FFF2-40B4-BE49-F238E27FC236}">
                  <a16:creationId xmlns:a16="http://schemas.microsoft.com/office/drawing/2014/main" id="{818357E5-0465-433F-9E64-FD788DDA07EB}"/>
                </a:ext>
              </a:extLst>
            </p:cNvPr>
            <p:cNvSpPr txBox="1"/>
            <p:nvPr/>
          </p:nvSpPr>
          <p:spPr>
            <a:xfrm>
              <a:off x="4016540" y="5735724"/>
              <a:ext cx="904198" cy="261425"/>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Calibri"/>
                  <a:ea typeface="Segoe UI" pitchFamily="34" charset="0"/>
                  <a:cs typeface="Calibri"/>
                </a:rPr>
                <a:t>Azure Function</a:t>
              </a:r>
            </a:p>
            <a:p>
              <a:endParaRPr lang="en-US" sz="1200" dirty="0">
                <a:latin typeface="Calibri"/>
                <a:ea typeface="Segoe UI" pitchFamily="34" charset="0"/>
                <a:cs typeface="Calibri"/>
              </a:endParaRPr>
            </a:p>
          </p:txBody>
        </p:sp>
      </p:grpSp>
      <p:sp>
        <p:nvSpPr>
          <p:cNvPr id="26" name="TextBox 67">
            <a:extLst>
              <a:ext uri="{FF2B5EF4-FFF2-40B4-BE49-F238E27FC236}">
                <a16:creationId xmlns:a16="http://schemas.microsoft.com/office/drawing/2014/main" id="{A084858A-C3B4-4774-AFDA-0552B8F778BA}"/>
              </a:ext>
              <a:ext uri="{C183D7F6-B498-43B3-948B-1728B52AA6E4}">
                <adec:decorative xmlns:adec="http://schemas.microsoft.com/office/drawing/2017/decorative" val="1"/>
              </a:ext>
            </a:extLst>
          </p:cNvPr>
          <p:cNvSpPr txBox="1"/>
          <p:nvPr/>
        </p:nvSpPr>
        <p:spPr>
          <a:xfrm>
            <a:off x="9194065" y="4952608"/>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PDF Receipt generation</a:t>
            </a:r>
          </a:p>
          <a:p>
            <a:r>
              <a:rPr lang="en-US" sz="1200" dirty="0">
                <a:solidFill>
                  <a:schemeClr val="accent2"/>
                </a:solidFill>
                <a:latin typeface="Calibri"/>
                <a:ea typeface="Segoe UI" pitchFamily="34" charset="0"/>
                <a:cs typeface="Calibri"/>
              </a:rPr>
              <a:t>Function App</a:t>
            </a:r>
          </a:p>
          <a:p>
            <a:endParaRPr lang="en-US" sz="1200" dirty="0">
              <a:solidFill>
                <a:schemeClr val="accent2"/>
              </a:solidFill>
              <a:latin typeface="Calibri"/>
              <a:ea typeface="Segoe UI" pitchFamily="34" charset="0"/>
              <a:cs typeface="Calibri"/>
            </a:endParaRPr>
          </a:p>
        </p:txBody>
      </p:sp>
      <p:pic>
        <p:nvPicPr>
          <p:cNvPr id="28" name="Picture 27">
            <a:extLst>
              <a:ext uri="{FF2B5EF4-FFF2-40B4-BE49-F238E27FC236}">
                <a16:creationId xmlns:a16="http://schemas.microsoft.com/office/drawing/2014/main" id="{FC5496B6-70A0-474F-B5E7-611D47D0FA31}"/>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4718" y="3137755"/>
            <a:ext cx="1459550" cy="1459550"/>
          </a:xfrm>
          <a:prstGeom prst="rect">
            <a:avLst/>
          </a:prstGeom>
        </p:spPr>
      </p:pic>
      <p:cxnSp>
        <p:nvCxnSpPr>
          <p:cNvPr id="30" name="Straight Arrow Connector 29">
            <a:extLst>
              <a:ext uri="{FF2B5EF4-FFF2-40B4-BE49-F238E27FC236}">
                <a16:creationId xmlns:a16="http://schemas.microsoft.com/office/drawing/2014/main" id="{7AF3A820-E0FC-4DEB-B5B8-82375AEC6B41}"/>
              </a:ext>
              <a:ext uri="{C183D7F6-B498-43B3-948B-1728B52AA6E4}">
                <adec:decorative xmlns:adec="http://schemas.microsoft.com/office/drawing/2017/decorative" val="1"/>
              </a:ext>
            </a:extLst>
          </p:cNvPr>
          <p:cNvCxnSpPr>
            <a:stCxn id="28" idx="3"/>
          </p:cNvCxnSpPr>
          <p:nvPr/>
        </p:nvCxnSpPr>
        <p:spPr>
          <a:xfrm flipV="1">
            <a:off x="2264268" y="3866493"/>
            <a:ext cx="919607" cy="1037"/>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31" name="TextBox 120">
            <a:extLst>
              <a:ext uri="{FF2B5EF4-FFF2-40B4-BE49-F238E27FC236}">
                <a16:creationId xmlns:a16="http://schemas.microsoft.com/office/drawing/2014/main" id="{0C1753C7-E072-48E8-861C-9A189B8D50DD}"/>
              </a:ext>
              <a:ext uri="{C183D7F6-B498-43B3-948B-1728B52AA6E4}">
                <adec:decorative xmlns:adec="http://schemas.microsoft.com/office/drawing/2017/decorative" val="1"/>
              </a:ext>
            </a:extLst>
          </p:cNvPr>
          <p:cNvSpPr txBox="1"/>
          <p:nvPr/>
        </p:nvSpPr>
        <p:spPr>
          <a:xfrm>
            <a:off x="9194065" y="2649071"/>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E-commerce Website</a:t>
            </a:r>
          </a:p>
          <a:p>
            <a:r>
              <a:rPr lang="en-US" sz="1200" dirty="0">
                <a:solidFill>
                  <a:schemeClr val="accent2"/>
                </a:solidFill>
                <a:latin typeface="Calibri"/>
                <a:ea typeface="Segoe UI" pitchFamily="34" charset="0"/>
                <a:cs typeface="Calibri"/>
              </a:rPr>
              <a:t>Web App</a:t>
            </a:r>
          </a:p>
          <a:p>
            <a:endParaRPr lang="en-US" sz="1200" dirty="0">
              <a:solidFill>
                <a:schemeClr val="accent2"/>
              </a:solidFill>
              <a:latin typeface="Calibri"/>
              <a:ea typeface="Segoe UI" pitchFamily="34" charset="0"/>
              <a:cs typeface="Calibri"/>
            </a:endParaRPr>
          </a:p>
        </p:txBody>
      </p:sp>
      <p:pic>
        <p:nvPicPr>
          <p:cNvPr id="33" name="Graphic 32">
            <a:extLst>
              <a:ext uri="{FF2B5EF4-FFF2-40B4-BE49-F238E27FC236}">
                <a16:creationId xmlns:a16="http://schemas.microsoft.com/office/drawing/2014/main" id="{4A925B0D-CF74-48C2-BBFA-C9D0C0E295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5503" y="3393529"/>
            <a:ext cx="1155861" cy="1155861"/>
          </a:xfrm>
          <a:prstGeom prst="rect">
            <a:avLst/>
          </a:prstGeom>
        </p:spPr>
      </p:pic>
      <p:cxnSp>
        <p:nvCxnSpPr>
          <p:cNvPr id="34" name="Straight Arrow Connector 33">
            <a:extLst>
              <a:ext uri="{FF2B5EF4-FFF2-40B4-BE49-F238E27FC236}">
                <a16:creationId xmlns:a16="http://schemas.microsoft.com/office/drawing/2014/main" id="{C84581D1-743B-46DA-BC41-194C6D05765F}"/>
              </a:ext>
              <a:ext uri="{C183D7F6-B498-43B3-948B-1728B52AA6E4}">
                <adec:decorative xmlns:adec="http://schemas.microsoft.com/office/drawing/2017/decorative" val="1"/>
              </a:ext>
            </a:extLst>
          </p:cNvPr>
          <p:cNvCxnSpPr/>
          <p:nvPr/>
        </p:nvCxnSpPr>
        <p:spPr>
          <a:xfrm flipV="1">
            <a:off x="5121564" y="3885401"/>
            <a:ext cx="919607" cy="1037"/>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0" name="Connector: Elbow 39">
            <a:extLst>
              <a:ext uri="{FF2B5EF4-FFF2-40B4-BE49-F238E27FC236}">
                <a16:creationId xmlns:a16="http://schemas.microsoft.com/office/drawing/2014/main" id="{E3E73EC9-E3D2-43DF-A58E-0303020313FB}"/>
              </a:ext>
              <a:ext uri="{C183D7F6-B498-43B3-948B-1728B52AA6E4}">
                <adec:decorative xmlns:adec="http://schemas.microsoft.com/office/drawing/2017/decorative" val="1"/>
              </a:ext>
            </a:extLst>
          </p:cNvPr>
          <p:cNvCxnSpPr>
            <a:cxnSpLocks/>
          </p:cNvCxnSpPr>
          <p:nvPr/>
        </p:nvCxnSpPr>
        <p:spPr>
          <a:xfrm flipV="1">
            <a:off x="7639541" y="2872751"/>
            <a:ext cx="1063507" cy="986081"/>
          </a:xfrm>
          <a:prstGeom prst="bentConnector3">
            <a:avLst>
              <a:gd name="adj1" fmla="val 50000"/>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F8E4EA44-0B4D-4F42-8F3F-1CB34DB35D1D}"/>
              </a:ext>
              <a:ext uri="{C183D7F6-B498-43B3-948B-1728B52AA6E4}">
                <adec:decorative xmlns:adec="http://schemas.microsoft.com/office/drawing/2017/decorative" val="1"/>
              </a:ext>
            </a:extLst>
          </p:cNvPr>
          <p:cNvCxnSpPr>
            <a:cxnSpLocks/>
            <a:endCxn id="17" idx="1"/>
          </p:cNvCxnSpPr>
          <p:nvPr/>
        </p:nvCxnSpPr>
        <p:spPr>
          <a:xfrm>
            <a:off x="8171294" y="3429000"/>
            <a:ext cx="537548" cy="0"/>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BD284443-5C45-4105-A514-084B635DE8D6}"/>
              </a:ext>
              <a:ext uri="{C183D7F6-B498-43B3-948B-1728B52AA6E4}">
                <adec:decorative xmlns:adec="http://schemas.microsoft.com/office/drawing/2017/decorative" val="1"/>
              </a:ext>
            </a:extLst>
          </p:cNvPr>
          <p:cNvCxnSpPr>
            <a:endCxn id="20" idx="1"/>
          </p:cNvCxnSpPr>
          <p:nvPr/>
        </p:nvCxnSpPr>
        <p:spPr>
          <a:xfrm>
            <a:off x="8171294" y="3858832"/>
            <a:ext cx="535388" cy="203267"/>
          </a:xfrm>
          <a:prstGeom prst="bentConnector3">
            <a:avLst>
              <a:gd name="adj1" fmla="val -1443"/>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51" name="Straight Arrow Connector 50">
            <a:extLst>
              <a:ext uri="{FF2B5EF4-FFF2-40B4-BE49-F238E27FC236}">
                <a16:creationId xmlns:a16="http://schemas.microsoft.com/office/drawing/2014/main" id="{AE72B424-F6CB-4C10-9AFE-E5AA69DEF8DF}"/>
              </a:ext>
              <a:ext uri="{C183D7F6-B498-43B3-948B-1728B52AA6E4}">
                <adec:decorative xmlns:adec="http://schemas.microsoft.com/office/drawing/2017/decorative" val="1"/>
              </a:ext>
            </a:extLst>
          </p:cNvPr>
          <p:cNvCxnSpPr>
            <a:cxnSpLocks/>
            <a:endCxn id="24" idx="1"/>
          </p:cNvCxnSpPr>
          <p:nvPr/>
        </p:nvCxnSpPr>
        <p:spPr>
          <a:xfrm>
            <a:off x="8171294" y="4665742"/>
            <a:ext cx="502099" cy="6199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508FA-D453-4FC7-ACFF-CCA6972EB00D}"/>
              </a:ext>
              <a:ext uri="{C183D7F6-B498-43B3-948B-1728B52AA6E4}">
                <adec:decorative xmlns:adec="http://schemas.microsoft.com/office/drawing/2017/decorative" val="1"/>
              </a:ext>
            </a:extLst>
          </p:cNvPr>
          <p:cNvCxnSpPr>
            <a:endCxn id="21" idx="1"/>
          </p:cNvCxnSpPr>
          <p:nvPr/>
        </p:nvCxnSpPr>
        <p:spPr>
          <a:xfrm rot="16200000" flipH="1">
            <a:off x="8126181" y="4085241"/>
            <a:ext cx="614987" cy="546015"/>
          </a:xfrm>
          <a:prstGeom prst="bentConnector2">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61" name="Connector: Elbow 60">
            <a:extLst>
              <a:ext uri="{FF2B5EF4-FFF2-40B4-BE49-F238E27FC236}">
                <a16:creationId xmlns:a16="http://schemas.microsoft.com/office/drawing/2014/main" id="{82346BA8-EEB7-448F-B07E-E964AA5C9B58}"/>
              </a:ext>
              <a:ext uri="{C183D7F6-B498-43B3-948B-1728B52AA6E4}">
                <adec:decorative xmlns:adec="http://schemas.microsoft.com/office/drawing/2017/decorative" val="1"/>
              </a:ext>
            </a:extLst>
          </p:cNvPr>
          <p:cNvCxnSpPr>
            <a:endCxn id="24" idx="1"/>
          </p:cNvCxnSpPr>
          <p:nvPr/>
        </p:nvCxnSpPr>
        <p:spPr>
          <a:xfrm rot="16200000" flipH="1">
            <a:off x="8121412" y="4733674"/>
            <a:ext cx="601862" cy="50209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DAA9DEDB-CF00-44A2-8D2C-F7CB9F9BBF21}"/>
              </a:ext>
              <a:ext uri="{C183D7F6-B498-43B3-948B-1728B52AA6E4}">
                <adec:decorative xmlns:adec="http://schemas.microsoft.com/office/drawing/2017/decorative" val="1"/>
              </a:ext>
            </a:extLst>
          </p:cNvPr>
          <p:cNvCxnSpPr>
            <a:endCxn id="24" idx="1"/>
          </p:cNvCxnSpPr>
          <p:nvPr/>
        </p:nvCxnSpPr>
        <p:spPr>
          <a:xfrm rot="16200000" flipH="1">
            <a:off x="8111188" y="4723450"/>
            <a:ext cx="611684" cy="512726"/>
          </a:xfrm>
          <a:prstGeom prst="bentConnector2">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65" name="TextBox 120">
            <a:extLst>
              <a:ext uri="{FF2B5EF4-FFF2-40B4-BE49-F238E27FC236}">
                <a16:creationId xmlns:a16="http://schemas.microsoft.com/office/drawing/2014/main" id="{133A98D8-EC13-41F8-9C43-148A38793571}"/>
              </a:ext>
            </a:extLst>
          </p:cNvPr>
          <p:cNvSpPr txBox="1"/>
          <p:nvPr/>
        </p:nvSpPr>
        <p:spPr>
          <a:xfrm>
            <a:off x="5444375" y="4737585"/>
            <a:ext cx="2827738" cy="576376"/>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GitHub Action workflow is triggered on </a:t>
            </a:r>
          </a:p>
          <a:p>
            <a:r>
              <a:rPr lang="en-US" sz="1200" dirty="0">
                <a:solidFill>
                  <a:schemeClr val="accent2"/>
                </a:solidFill>
                <a:latin typeface="Calibri"/>
                <a:ea typeface="Segoe UI" pitchFamily="34" charset="0"/>
                <a:cs typeface="Calibri"/>
              </a:rPr>
              <a:t>Push to the master branch. Automated </a:t>
            </a:r>
          </a:p>
          <a:p>
            <a:r>
              <a:rPr lang="en-US" sz="1200" dirty="0">
                <a:solidFill>
                  <a:schemeClr val="accent2"/>
                </a:solidFill>
                <a:latin typeface="Calibri"/>
                <a:ea typeface="Segoe UI" pitchFamily="34" charset="0"/>
                <a:cs typeface="Calibri"/>
              </a:rPr>
              <a:t>Deployment to Azure is achieved using </a:t>
            </a:r>
          </a:p>
          <a:p>
            <a:r>
              <a:rPr lang="en-US" sz="1200" dirty="0">
                <a:solidFill>
                  <a:schemeClr val="accent2"/>
                </a:solidFill>
                <a:latin typeface="Calibri"/>
                <a:ea typeface="Segoe UI" pitchFamily="34" charset="0"/>
                <a:cs typeface="Calibri"/>
              </a:rPr>
              <a:t>Azure actions from the GitHub marketplace.</a:t>
            </a:r>
          </a:p>
          <a:p>
            <a:endParaRPr lang="en-US" sz="1200" dirty="0">
              <a:solidFill>
                <a:schemeClr val="accent2"/>
              </a:solidFill>
              <a:latin typeface="Calibri"/>
              <a:ea typeface="Segoe UI" pitchFamily="34" charset="0"/>
              <a:cs typeface="Calibri"/>
            </a:endParaRPr>
          </a:p>
        </p:txBody>
      </p:sp>
    </p:spTree>
    <p:extLst>
      <p:ext uri="{BB962C8B-B14F-4D97-AF65-F5344CB8AC3E}">
        <p14:creationId xmlns:p14="http://schemas.microsoft.com/office/powerpoint/2010/main" val="369555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1"/>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pPr marL="0" indent="0">
              <a:buNone/>
            </a:pPr>
            <a:endParaRPr lang="en-US" sz="3600" dirty="0"/>
          </a:p>
          <a:p>
            <a:r>
              <a:rPr lang="en-US" sz="3600" dirty="0"/>
              <a:t>Automated deployments of application code</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1"/>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4513</Words>
  <Application>Microsoft Office PowerPoint</Application>
  <PresentationFormat>Widescreen</PresentationFormat>
  <Paragraphs>383</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- 2 </vt:lpstr>
      <vt:lpstr>Customer needs </vt:lpstr>
      <vt:lpstr>Customer needs - 2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vt:lpstr>
      <vt:lpstr>Preferred solution - 10</vt:lpstr>
      <vt:lpstr>Preferred objections handling </vt:lpstr>
      <vt:lpstr>Preferred objections handling - 2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2021-11-04T23:21:17Z</dcterms:modified>
</cp:coreProperties>
</file>